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2" r:id="rId4"/>
    <p:sldId id="258" r:id="rId5"/>
    <p:sldId id="259" r:id="rId6"/>
    <p:sldId id="268" r:id="rId7"/>
    <p:sldId id="260" r:id="rId8"/>
    <p:sldId id="269" r:id="rId9"/>
    <p:sldId id="261" r:id="rId10"/>
    <p:sldId id="270"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2664-76E5-4CCA-9312-131A4D2F3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1C6C78-D244-46E8-9BCB-F00AD0B2B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EE2A8D-E66D-4850-8A0A-00816DF7B481}"/>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5" name="Footer Placeholder 4">
            <a:extLst>
              <a:ext uri="{FF2B5EF4-FFF2-40B4-BE49-F238E27FC236}">
                <a16:creationId xmlns:a16="http://schemas.microsoft.com/office/drawing/2014/main" id="{07A88B9E-1845-4E3A-8C58-1D76D1403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51886-E7E1-4754-AD19-F572485AC0EE}"/>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222469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AEE7-AAFE-4AB7-8B56-F88E2B29E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A4D1AA-77C5-4A89-A216-D47211CEA0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9D0A3-B579-4ECC-BCB9-22D69833A649}"/>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5" name="Footer Placeholder 4">
            <a:extLst>
              <a:ext uri="{FF2B5EF4-FFF2-40B4-BE49-F238E27FC236}">
                <a16:creationId xmlns:a16="http://schemas.microsoft.com/office/drawing/2014/main" id="{47FB7323-28B3-4331-AE2B-DEA1D5A6C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3D314-130C-4B82-B032-C9D35B9AEF2B}"/>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287726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A4EB2-65E5-4532-BAC4-B13A597C6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E1975B-305F-40E8-BC83-8E442997FE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9923B-4F95-49C7-A95F-0CE16B93B5E8}"/>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5" name="Footer Placeholder 4">
            <a:extLst>
              <a:ext uri="{FF2B5EF4-FFF2-40B4-BE49-F238E27FC236}">
                <a16:creationId xmlns:a16="http://schemas.microsoft.com/office/drawing/2014/main" id="{2B4F8013-DC66-47AC-BF5B-B3FA9BF48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BA026-519C-46BF-AB1F-979D6919A889}"/>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129901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0558-8F96-4697-8A80-CE008DAF0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3A7A7-91B5-49CE-AF2D-C8004F3855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A6F6F-CC1F-4EAD-A1BE-68EBA75F2BC1}"/>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5" name="Footer Placeholder 4">
            <a:extLst>
              <a:ext uri="{FF2B5EF4-FFF2-40B4-BE49-F238E27FC236}">
                <a16:creationId xmlns:a16="http://schemas.microsoft.com/office/drawing/2014/main" id="{7A476B63-D64C-407C-B4D7-B71414351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CB74C-817A-42EC-BCFB-3E59C32C7A36}"/>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718666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2201-6D46-4F1B-864E-5D66CA4714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35086E-21C1-414A-AA0C-65BD94302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B9270B-FAA5-41C3-8213-3D56AE622E70}"/>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5" name="Footer Placeholder 4">
            <a:extLst>
              <a:ext uri="{FF2B5EF4-FFF2-40B4-BE49-F238E27FC236}">
                <a16:creationId xmlns:a16="http://schemas.microsoft.com/office/drawing/2014/main" id="{23B56C71-3634-42F3-8D18-C37B69FE2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60D0C-9002-485D-8ADC-DD3B3DA3D88A}"/>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2404562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E4A4-CB5E-4854-AC87-5284F5576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8617F-3710-41B2-BEDF-32C476C950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59AAD-2F91-461D-901F-963ED3CDCF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84F554-541C-4EF1-8304-35BABDFD294E}"/>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6" name="Footer Placeholder 5">
            <a:extLst>
              <a:ext uri="{FF2B5EF4-FFF2-40B4-BE49-F238E27FC236}">
                <a16:creationId xmlns:a16="http://schemas.microsoft.com/office/drawing/2014/main" id="{2C5A7C55-A855-43BE-B665-DD177AA73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D127E-D5A9-40E3-966C-765170E089A5}"/>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258485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AC40-21B0-4857-852E-46C48A70F5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92B037-73AA-4EF5-A2FD-39B3B7A85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7ADA28-E4C8-426B-8BE5-8D6D92CD5B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FF957-F6E2-4B73-8B51-596F59458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8FEA59-BEB4-41C6-ADC5-705C5FAC24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48436-6E0A-46F5-A957-B3E12032E3FA}"/>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8" name="Footer Placeholder 7">
            <a:extLst>
              <a:ext uri="{FF2B5EF4-FFF2-40B4-BE49-F238E27FC236}">
                <a16:creationId xmlns:a16="http://schemas.microsoft.com/office/drawing/2014/main" id="{BCE581AD-5EEF-416F-9D85-13CD984082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55828C-3178-4E88-9778-68389B9CD39F}"/>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3314354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FF49-8D1B-4B33-BA30-93F4BBACF9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F0823A-B927-4F9D-AE26-68BBC0A0D8BE}"/>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4" name="Footer Placeholder 3">
            <a:extLst>
              <a:ext uri="{FF2B5EF4-FFF2-40B4-BE49-F238E27FC236}">
                <a16:creationId xmlns:a16="http://schemas.microsoft.com/office/drawing/2014/main" id="{23CFB922-C187-4ECB-9B88-7EF588FD9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D4D2B-09A4-47A5-9044-2B62255CFA7E}"/>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635161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4FDEC-591E-403E-9477-3CEADA53674B}"/>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3" name="Footer Placeholder 2">
            <a:extLst>
              <a:ext uri="{FF2B5EF4-FFF2-40B4-BE49-F238E27FC236}">
                <a16:creationId xmlns:a16="http://schemas.microsoft.com/office/drawing/2014/main" id="{28AA9AFA-5169-4EDD-8E2A-808CD22517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300D5-119D-4D37-A372-D86011012CC2}"/>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2344695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8929-B644-4575-A57C-353865174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06E8D0-B9E0-492A-9321-37F14BD8E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5969F1-3966-4F99-8B4A-345FFBF0A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350053-96BF-4C1E-8C53-2AD455097231}"/>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6" name="Footer Placeholder 5">
            <a:extLst>
              <a:ext uri="{FF2B5EF4-FFF2-40B4-BE49-F238E27FC236}">
                <a16:creationId xmlns:a16="http://schemas.microsoft.com/office/drawing/2014/main" id="{D706D558-8853-4114-AA5B-EADFA2C25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97059-9DDD-46D4-9E19-EC65FAB78D4E}"/>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777062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143D-27C2-4810-9694-A90E4A224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EAA3C-58F3-4ACA-83BB-EEAB9CE0C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E4A916-EC57-4B68-802F-56B98A418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5B6CC3-C6CF-4ACD-8329-6258F1106368}"/>
              </a:ext>
            </a:extLst>
          </p:cNvPr>
          <p:cNvSpPr>
            <a:spLocks noGrp="1"/>
          </p:cNvSpPr>
          <p:nvPr>
            <p:ph type="dt" sz="half" idx="10"/>
          </p:nvPr>
        </p:nvSpPr>
        <p:spPr/>
        <p:txBody>
          <a:bodyPr/>
          <a:lstStyle/>
          <a:p>
            <a:fld id="{CF1ED175-8D80-44DF-B7F0-5E6E172E9601}" type="datetimeFigureOut">
              <a:rPr lang="en-US" smtClean="0"/>
              <a:t>7/16/2018</a:t>
            </a:fld>
            <a:endParaRPr lang="en-US"/>
          </a:p>
        </p:txBody>
      </p:sp>
      <p:sp>
        <p:nvSpPr>
          <p:cNvPr id="6" name="Footer Placeholder 5">
            <a:extLst>
              <a:ext uri="{FF2B5EF4-FFF2-40B4-BE49-F238E27FC236}">
                <a16:creationId xmlns:a16="http://schemas.microsoft.com/office/drawing/2014/main" id="{7EC754E2-DE07-4535-865A-4586F90DB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74DD5-279C-4461-9341-69DA9775E40B}"/>
              </a:ext>
            </a:extLst>
          </p:cNvPr>
          <p:cNvSpPr>
            <a:spLocks noGrp="1"/>
          </p:cNvSpPr>
          <p:nvPr>
            <p:ph type="sldNum" sz="quarter" idx="12"/>
          </p:nvPr>
        </p:nvSpPr>
        <p:spPr/>
        <p:txBody>
          <a:bodyPr/>
          <a:lstStyle/>
          <a:p>
            <a:fld id="{7E9A35FE-6E47-4DB0-8FBF-38CFD145D3AE}" type="slidenum">
              <a:rPr lang="en-US" smtClean="0"/>
              <a:t>‹#›</a:t>
            </a:fld>
            <a:endParaRPr lang="en-US"/>
          </a:p>
        </p:txBody>
      </p:sp>
    </p:spTree>
    <p:extLst>
      <p:ext uri="{BB962C8B-B14F-4D97-AF65-F5344CB8AC3E}">
        <p14:creationId xmlns:p14="http://schemas.microsoft.com/office/powerpoint/2010/main" val="3651561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E20BC-59F2-442A-B972-7FB958AC0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28460-5603-491C-995D-87EEC6527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EFAFB-E6BB-4B55-9670-D5894C3D3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ED175-8D80-44DF-B7F0-5E6E172E9601}" type="datetimeFigureOut">
              <a:rPr lang="en-US" smtClean="0"/>
              <a:t>7/16/2018</a:t>
            </a:fld>
            <a:endParaRPr lang="en-US"/>
          </a:p>
        </p:txBody>
      </p:sp>
      <p:sp>
        <p:nvSpPr>
          <p:cNvPr id="5" name="Footer Placeholder 4">
            <a:extLst>
              <a:ext uri="{FF2B5EF4-FFF2-40B4-BE49-F238E27FC236}">
                <a16:creationId xmlns:a16="http://schemas.microsoft.com/office/drawing/2014/main" id="{760040BB-F4A7-41AD-B738-1B55E8874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719F99-3B6C-487F-A3A5-9248E9299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A35FE-6E47-4DB0-8FBF-38CFD145D3AE}" type="slidenum">
              <a:rPr lang="en-US" smtClean="0"/>
              <a:t>‹#›</a:t>
            </a:fld>
            <a:endParaRPr lang="en-US"/>
          </a:p>
        </p:txBody>
      </p:sp>
    </p:spTree>
    <p:extLst>
      <p:ext uri="{BB962C8B-B14F-4D97-AF65-F5344CB8AC3E}">
        <p14:creationId xmlns:p14="http://schemas.microsoft.com/office/powerpoint/2010/main" val="189451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4F122E-A740-4C4C-A8F1-F0731B92F399}"/>
              </a:ext>
            </a:extLst>
          </p:cNvPr>
          <p:cNvSpPr txBox="1"/>
          <p:nvPr/>
        </p:nvSpPr>
        <p:spPr>
          <a:xfrm>
            <a:off x="1191492" y="1593271"/>
            <a:ext cx="4391889" cy="1877437"/>
          </a:xfrm>
          <a:prstGeom prst="rect">
            <a:avLst/>
          </a:prstGeom>
          <a:noFill/>
        </p:spPr>
        <p:txBody>
          <a:bodyPr wrap="square" rtlCol="0">
            <a:spAutoFit/>
          </a:bodyPr>
          <a:lstStyle/>
          <a:p>
            <a:pPr algn="ctr"/>
            <a:r>
              <a:rPr lang="en-US" sz="4400" dirty="0"/>
              <a:t> Propellers</a:t>
            </a:r>
          </a:p>
          <a:p>
            <a:pPr algn="ctr"/>
            <a:r>
              <a:rPr lang="en-US" sz="3600" dirty="0">
                <a:solidFill>
                  <a:srgbClr val="0070C0"/>
                </a:solidFill>
              </a:rPr>
              <a:t>Propeller Test Apparatus</a:t>
            </a:r>
            <a:endParaRPr lang="en-US" dirty="0"/>
          </a:p>
        </p:txBody>
      </p:sp>
      <p:sp>
        <p:nvSpPr>
          <p:cNvPr id="5" name="TextBox 4">
            <a:extLst>
              <a:ext uri="{FF2B5EF4-FFF2-40B4-BE49-F238E27FC236}">
                <a16:creationId xmlns:a16="http://schemas.microsoft.com/office/drawing/2014/main" id="{38E46258-EB97-46F9-907A-AADFF64DDE73}"/>
              </a:ext>
            </a:extLst>
          </p:cNvPr>
          <p:cNvSpPr txBox="1"/>
          <p:nvPr/>
        </p:nvSpPr>
        <p:spPr>
          <a:xfrm>
            <a:off x="929555" y="4310622"/>
            <a:ext cx="4488871" cy="954107"/>
          </a:xfrm>
          <a:prstGeom prst="rect">
            <a:avLst/>
          </a:prstGeom>
          <a:noFill/>
        </p:spPr>
        <p:txBody>
          <a:bodyPr wrap="square" rtlCol="0">
            <a:spAutoFit/>
          </a:bodyPr>
          <a:lstStyle/>
          <a:p>
            <a:pPr algn="ctr"/>
            <a:r>
              <a:rPr lang="en-US" sz="2800" dirty="0" err="1"/>
              <a:t>LabRat</a:t>
            </a:r>
            <a:r>
              <a:rPr lang="en-US" sz="2800" dirty="0"/>
              <a:t> Scientific</a:t>
            </a:r>
          </a:p>
          <a:p>
            <a:pPr algn="ctr"/>
            <a:r>
              <a:rPr lang="en-US" sz="2800" dirty="0"/>
              <a:t>March 2018</a:t>
            </a:r>
          </a:p>
        </p:txBody>
      </p:sp>
      <p:sp>
        <p:nvSpPr>
          <p:cNvPr id="2" name="Slide Number Placeholder 1">
            <a:extLst>
              <a:ext uri="{FF2B5EF4-FFF2-40B4-BE49-F238E27FC236}">
                <a16:creationId xmlns:a16="http://schemas.microsoft.com/office/drawing/2014/main" id="{6FFED2D3-6FE1-4E11-864B-7B5F3212E38C}"/>
              </a:ext>
            </a:extLst>
          </p:cNvPr>
          <p:cNvSpPr>
            <a:spLocks noGrp="1"/>
          </p:cNvSpPr>
          <p:nvPr>
            <p:ph type="sldNum" sz="quarter" idx="12"/>
          </p:nvPr>
        </p:nvSpPr>
        <p:spPr/>
        <p:txBody>
          <a:bodyPr/>
          <a:lstStyle/>
          <a:p>
            <a:fld id="{D0A0DD62-78EA-4986-BD32-80090DCF05D4}" type="slidenum">
              <a:rPr lang="en-US" smtClean="0"/>
              <a:t>1</a:t>
            </a:fld>
            <a:endParaRPr lang="en-US"/>
          </a:p>
        </p:txBody>
      </p:sp>
      <p:pic>
        <p:nvPicPr>
          <p:cNvPr id="6" name="Picture 5">
            <a:extLst>
              <a:ext uri="{FF2B5EF4-FFF2-40B4-BE49-F238E27FC236}">
                <a16:creationId xmlns:a16="http://schemas.microsoft.com/office/drawing/2014/main" id="{98C57093-129F-4C75-9CBA-B0CDD232F7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9608" y="1447942"/>
            <a:ext cx="5394039" cy="4045529"/>
          </a:xfrm>
          <a:prstGeom prst="rect">
            <a:avLst/>
          </a:prstGeom>
        </p:spPr>
      </p:pic>
    </p:spTree>
    <p:extLst>
      <p:ext uri="{BB962C8B-B14F-4D97-AF65-F5344CB8AC3E}">
        <p14:creationId xmlns:p14="http://schemas.microsoft.com/office/powerpoint/2010/main" val="1741278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429E2-ACFC-4A05-8EBE-CED9602E7B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384852" y="355105"/>
            <a:ext cx="7422296" cy="5566723"/>
          </a:xfrm>
          <a:prstGeom prst="rect">
            <a:avLst/>
          </a:prstGeom>
        </p:spPr>
      </p:pic>
      <p:sp>
        <p:nvSpPr>
          <p:cNvPr id="3" name="TextBox 2">
            <a:extLst>
              <a:ext uri="{FF2B5EF4-FFF2-40B4-BE49-F238E27FC236}">
                <a16:creationId xmlns:a16="http://schemas.microsoft.com/office/drawing/2014/main" id="{F6324837-1E28-41DD-AD87-CFA4AC1F92E4}"/>
              </a:ext>
            </a:extLst>
          </p:cNvPr>
          <p:cNvSpPr txBox="1"/>
          <p:nvPr/>
        </p:nvSpPr>
        <p:spPr>
          <a:xfrm>
            <a:off x="3396341" y="6041231"/>
            <a:ext cx="5747659" cy="461665"/>
          </a:xfrm>
          <a:prstGeom prst="rect">
            <a:avLst/>
          </a:prstGeom>
          <a:noFill/>
        </p:spPr>
        <p:txBody>
          <a:bodyPr wrap="square" rtlCol="0">
            <a:spAutoFit/>
          </a:bodyPr>
          <a:lstStyle/>
          <a:p>
            <a:pPr algn="ctr"/>
            <a:r>
              <a:rPr lang="en-US" sz="2400" dirty="0"/>
              <a:t>Fully assembled apparatus</a:t>
            </a:r>
          </a:p>
        </p:txBody>
      </p:sp>
    </p:spTree>
    <p:extLst>
      <p:ext uri="{BB962C8B-B14F-4D97-AF65-F5344CB8AC3E}">
        <p14:creationId xmlns:p14="http://schemas.microsoft.com/office/powerpoint/2010/main" val="1058977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D3E8-EB44-49F6-901C-FE562A6578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20114" y="1436912"/>
            <a:ext cx="4615544" cy="4365171"/>
          </a:xfrm>
          <a:prstGeom prst="rect">
            <a:avLst/>
          </a:prstGeom>
        </p:spPr>
      </p:pic>
      <p:sp>
        <p:nvSpPr>
          <p:cNvPr id="4" name="TextBox 3">
            <a:extLst>
              <a:ext uri="{FF2B5EF4-FFF2-40B4-BE49-F238E27FC236}">
                <a16:creationId xmlns:a16="http://schemas.microsoft.com/office/drawing/2014/main" id="{5CA60443-1463-40A6-A77F-282ACEED5656}"/>
              </a:ext>
            </a:extLst>
          </p:cNvPr>
          <p:cNvSpPr txBox="1"/>
          <p:nvPr/>
        </p:nvSpPr>
        <p:spPr>
          <a:xfrm>
            <a:off x="1016000" y="2637241"/>
            <a:ext cx="4818743" cy="1200329"/>
          </a:xfrm>
          <a:prstGeom prst="rect">
            <a:avLst/>
          </a:prstGeom>
          <a:noFill/>
        </p:spPr>
        <p:txBody>
          <a:bodyPr wrap="square" rtlCol="0">
            <a:spAutoFit/>
          </a:bodyPr>
          <a:lstStyle/>
          <a:p>
            <a:r>
              <a:rPr lang="en-US" sz="2400" dirty="0"/>
              <a:t>Make a deflection gauge using some stiff poster board.  Use a protractor to mark the angles.</a:t>
            </a:r>
          </a:p>
        </p:txBody>
      </p:sp>
    </p:spTree>
    <p:extLst>
      <p:ext uri="{BB962C8B-B14F-4D97-AF65-F5344CB8AC3E}">
        <p14:creationId xmlns:p14="http://schemas.microsoft.com/office/powerpoint/2010/main" val="2006993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A48EE-2C6E-44BC-8D18-9F2B8A16D6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2190" y="1625600"/>
            <a:ext cx="5505752" cy="4129314"/>
          </a:xfrm>
          <a:prstGeom prst="rect">
            <a:avLst/>
          </a:prstGeom>
        </p:spPr>
      </p:pic>
      <p:sp>
        <p:nvSpPr>
          <p:cNvPr id="4" name="TextBox 3">
            <a:extLst>
              <a:ext uri="{FF2B5EF4-FFF2-40B4-BE49-F238E27FC236}">
                <a16:creationId xmlns:a16="http://schemas.microsoft.com/office/drawing/2014/main" id="{CCA21F1F-FAC6-4B89-AD61-908627C0002B}"/>
              </a:ext>
            </a:extLst>
          </p:cNvPr>
          <p:cNvSpPr txBox="1"/>
          <p:nvPr/>
        </p:nvSpPr>
        <p:spPr>
          <a:xfrm>
            <a:off x="841830" y="1351508"/>
            <a:ext cx="3817257" cy="4154984"/>
          </a:xfrm>
          <a:prstGeom prst="rect">
            <a:avLst/>
          </a:prstGeom>
          <a:noFill/>
        </p:spPr>
        <p:txBody>
          <a:bodyPr wrap="square" rtlCol="0">
            <a:spAutoFit/>
          </a:bodyPr>
          <a:lstStyle/>
          <a:p>
            <a:r>
              <a:rPr lang="en-US" sz="2400" dirty="0"/>
              <a:t>Here is the apparatus mounted to a stand.  A simple 2x4 clamped to a work bench will work just as well.  The horizontal skewer is clamped to the cross arm.</a:t>
            </a:r>
          </a:p>
          <a:p>
            <a:endParaRPr lang="en-US" sz="2400" dirty="0"/>
          </a:p>
          <a:p>
            <a:endParaRPr lang="en-US" sz="2400" dirty="0"/>
          </a:p>
          <a:p>
            <a:r>
              <a:rPr lang="en-US" sz="2400" dirty="0"/>
              <a:t>Position the deflection gauge so its origin it aligned with the horizontal skewer. </a:t>
            </a:r>
          </a:p>
        </p:txBody>
      </p:sp>
      <p:sp>
        <p:nvSpPr>
          <p:cNvPr id="5" name="Oval 4">
            <a:extLst>
              <a:ext uri="{FF2B5EF4-FFF2-40B4-BE49-F238E27FC236}">
                <a16:creationId xmlns:a16="http://schemas.microsoft.com/office/drawing/2014/main" id="{9D62C478-817C-44CF-9575-725975E1073B}"/>
              </a:ext>
            </a:extLst>
          </p:cNvPr>
          <p:cNvSpPr/>
          <p:nvPr/>
        </p:nvSpPr>
        <p:spPr>
          <a:xfrm>
            <a:off x="7532915" y="2206172"/>
            <a:ext cx="1175657" cy="16691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261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5F27DF-A133-44A1-9C07-C0A2550819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9828" y="765629"/>
            <a:ext cx="4644571" cy="3483428"/>
          </a:xfrm>
          <a:prstGeom prst="rect">
            <a:avLst/>
          </a:prstGeom>
        </p:spPr>
      </p:pic>
      <p:pic>
        <p:nvPicPr>
          <p:cNvPr id="5" name="Picture 4">
            <a:extLst>
              <a:ext uri="{FF2B5EF4-FFF2-40B4-BE49-F238E27FC236}">
                <a16:creationId xmlns:a16="http://schemas.microsoft.com/office/drawing/2014/main" id="{C85E53B1-1C56-4BD8-B0FF-D14DBBDD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4974" y="2895598"/>
            <a:ext cx="4484915" cy="3363687"/>
          </a:xfrm>
          <a:prstGeom prst="rect">
            <a:avLst/>
          </a:prstGeom>
        </p:spPr>
      </p:pic>
      <p:sp>
        <p:nvSpPr>
          <p:cNvPr id="6" name="TextBox 5">
            <a:extLst>
              <a:ext uri="{FF2B5EF4-FFF2-40B4-BE49-F238E27FC236}">
                <a16:creationId xmlns:a16="http://schemas.microsoft.com/office/drawing/2014/main" id="{5D53396B-45AB-4E0C-900A-D7F4E84E8750}"/>
              </a:ext>
            </a:extLst>
          </p:cNvPr>
          <p:cNvSpPr txBox="1"/>
          <p:nvPr/>
        </p:nvSpPr>
        <p:spPr>
          <a:xfrm>
            <a:off x="6444343" y="899886"/>
            <a:ext cx="4238171" cy="830997"/>
          </a:xfrm>
          <a:prstGeom prst="rect">
            <a:avLst/>
          </a:prstGeom>
          <a:noFill/>
        </p:spPr>
        <p:txBody>
          <a:bodyPr wrap="square" rtlCol="0">
            <a:spAutoFit/>
          </a:bodyPr>
          <a:lstStyle/>
          <a:p>
            <a:r>
              <a:rPr lang="en-US" sz="2400" dirty="0"/>
              <a:t>Deflection when 2.0 VDC is applied to the motor.</a:t>
            </a:r>
          </a:p>
        </p:txBody>
      </p:sp>
      <p:sp>
        <p:nvSpPr>
          <p:cNvPr id="7" name="TextBox 6">
            <a:extLst>
              <a:ext uri="{FF2B5EF4-FFF2-40B4-BE49-F238E27FC236}">
                <a16:creationId xmlns:a16="http://schemas.microsoft.com/office/drawing/2014/main" id="{5B293290-C8C4-4FEF-9A1E-6097ACF881B0}"/>
              </a:ext>
            </a:extLst>
          </p:cNvPr>
          <p:cNvSpPr txBox="1"/>
          <p:nvPr/>
        </p:nvSpPr>
        <p:spPr>
          <a:xfrm>
            <a:off x="2336803" y="5127118"/>
            <a:ext cx="4238171" cy="830997"/>
          </a:xfrm>
          <a:prstGeom prst="rect">
            <a:avLst/>
          </a:prstGeom>
          <a:noFill/>
        </p:spPr>
        <p:txBody>
          <a:bodyPr wrap="square" rtlCol="0">
            <a:spAutoFit/>
          </a:bodyPr>
          <a:lstStyle/>
          <a:p>
            <a:r>
              <a:rPr lang="en-US" sz="2400" dirty="0"/>
              <a:t>Deflection when 3.0 VDC is applied to the motor.</a:t>
            </a:r>
          </a:p>
        </p:txBody>
      </p:sp>
    </p:spTree>
    <p:extLst>
      <p:ext uri="{BB962C8B-B14F-4D97-AF65-F5344CB8AC3E}">
        <p14:creationId xmlns:p14="http://schemas.microsoft.com/office/powerpoint/2010/main" val="2857746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86B8E-1B54-4D77-BCB5-92909955EC71}"/>
              </a:ext>
            </a:extLst>
          </p:cNvPr>
          <p:cNvSpPr txBox="1"/>
          <p:nvPr/>
        </p:nvSpPr>
        <p:spPr>
          <a:xfrm>
            <a:off x="2728686" y="522515"/>
            <a:ext cx="6299200" cy="646331"/>
          </a:xfrm>
          <a:prstGeom prst="rect">
            <a:avLst/>
          </a:prstGeom>
          <a:noFill/>
        </p:spPr>
        <p:txBody>
          <a:bodyPr wrap="square" rtlCol="0">
            <a:spAutoFit/>
          </a:bodyPr>
          <a:lstStyle/>
          <a:p>
            <a:pPr algn="ctr"/>
            <a:r>
              <a:rPr lang="en-US" sz="3600" dirty="0"/>
              <a:t>Calibration</a:t>
            </a:r>
          </a:p>
        </p:txBody>
      </p:sp>
      <p:sp>
        <p:nvSpPr>
          <p:cNvPr id="3" name="TextBox 2">
            <a:extLst>
              <a:ext uri="{FF2B5EF4-FFF2-40B4-BE49-F238E27FC236}">
                <a16:creationId xmlns:a16="http://schemas.microsoft.com/office/drawing/2014/main" id="{55DC8BAA-BBB4-405F-A954-D331BF536A4F}"/>
              </a:ext>
            </a:extLst>
          </p:cNvPr>
          <p:cNvSpPr txBox="1"/>
          <p:nvPr/>
        </p:nvSpPr>
        <p:spPr>
          <a:xfrm>
            <a:off x="1516743" y="1536174"/>
            <a:ext cx="9158514" cy="3785652"/>
          </a:xfrm>
          <a:prstGeom prst="rect">
            <a:avLst/>
          </a:prstGeom>
          <a:noFill/>
        </p:spPr>
        <p:txBody>
          <a:bodyPr wrap="square" rtlCol="0">
            <a:spAutoFit/>
          </a:bodyPr>
          <a:lstStyle/>
          <a:p>
            <a:r>
              <a:rPr lang="en-US" sz="2400" dirty="0"/>
              <a:t>When the motor is hanging at 0 </a:t>
            </a:r>
            <a:r>
              <a:rPr lang="en-US" sz="2400" dirty="0" err="1"/>
              <a:t>Deg</a:t>
            </a:r>
            <a:r>
              <a:rPr lang="en-US" sz="2400" dirty="0"/>
              <a:t> (straight down) the thrust is obviously zero.  When the apparatus is deflected all the way to 90 </a:t>
            </a:r>
            <a:r>
              <a:rPr lang="en-US" sz="2400" dirty="0" err="1"/>
              <a:t>Deg</a:t>
            </a:r>
            <a:r>
              <a:rPr lang="en-US" sz="2400" dirty="0"/>
              <a:t> (horizontal) the thrust is equal to the system weight (motor + propeller + wires).</a:t>
            </a:r>
          </a:p>
          <a:p>
            <a:endParaRPr lang="en-US" sz="2400" dirty="0"/>
          </a:p>
          <a:p>
            <a:r>
              <a:rPr lang="en-US" sz="2400" dirty="0"/>
              <a:t>Forces associated with intermediate deflections can be calculated using the following formula:</a:t>
            </a:r>
          </a:p>
          <a:p>
            <a:endParaRPr lang="en-US" sz="2400" dirty="0"/>
          </a:p>
          <a:p>
            <a:endParaRPr lang="en-US" sz="2400" dirty="0"/>
          </a:p>
          <a:p>
            <a:pPr lvl="2"/>
            <a:r>
              <a:rPr lang="en-US" sz="2400" b="1" dirty="0"/>
              <a:t>Force  =  System Weight  *  Sin (deflection angle)</a:t>
            </a:r>
          </a:p>
        </p:txBody>
      </p:sp>
    </p:spTree>
    <p:extLst>
      <p:ext uri="{BB962C8B-B14F-4D97-AF65-F5344CB8AC3E}">
        <p14:creationId xmlns:p14="http://schemas.microsoft.com/office/powerpoint/2010/main" val="542861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A6A563-EBEF-40E9-825B-B2C663B9247D}"/>
              </a:ext>
            </a:extLst>
          </p:cNvPr>
          <p:cNvSpPr txBox="1"/>
          <p:nvPr/>
        </p:nvSpPr>
        <p:spPr>
          <a:xfrm>
            <a:off x="1799771" y="2249714"/>
            <a:ext cx="8737600" cy="1569660"/>
          </a:xfrm>
          <a:prstGeom prst="rect">
            <a:avLst/>
          </a:prstGeom>
          <a:noFill/>
        </p:spPr>
        <p:txBody>
          <a:bodyPr wrap="square" rtlCol="0">
            <a:spAutoFit/>
          </a:bodyPr>
          <a:lstStyle/>
          <a:p>
            <a:r>
              <a:rPr lang="en-US" sz="2400" dirty="0"/>
              <a:t>This apparatus can be used to test the thrust produced by propellers with different “blade pitches.  It can also be used to test propellers with the same blade pitch but different diameters (a.k.a.  actuator disk areas).</a:t>
            </a:r>
          </a:p>
        </p:txBody>
      </p:sp>
    </p:spTree>
    <p:extLst>
      <p:ext uri="{BB962C8B-B14F-4D97-AF65-F5344CB8AC3E}">
        <p14:creationId xmlns:p14="http://schemas.microsoft.com/office/powerpoint/2010/main" val="4168410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F02DFA-7643-444C-BF66-E90528D7FEC3}"/>
              </a:ext>
            </a:extLst>
          </p:cNvPr>
          <p:cNvSpPr txBox="1"/>
          <p:nvPr/>
        </p:nvSpPr>
        <p:spPr>
          <a:xfrm>
            <a:off x="817416" y="789708"/>
            <a:ext cx="5070769" cy="5324535"/>
          </a:xfrm>
          <a:prstGeom prst="rect">
            <a:avLst/>
          </a:prstGeom>
          <a:noFill/>
        </p:spPr>
        <p:txBody>
          <a:bodyPr wrap="square" rtlCol="0">
            <a:spAutoFit/>
          </a:bodyPr>
          <a:lstStyle/>
          <a:p>
            <a:r>
              <a:rPr lang="en-US" sz="2800" b="1" dirty="0"/>
              <a:t>Materials Needed:</a:t>
            </a:r>
          </a:p>
          <a:p>
            <a:endParaRPr lang="en-US" sz="2400" dirty="0"/>
          </a:p>
          <a:p>
            <a:pPr marL="285750" indent="-285750">
              <a:buFont typeface="Arial" panose="020B0604020202020204" pitchFamily="34" charset="0"/>
              <a:buChar char="•"/>
            </a:pPr>
            <a:r>
              <a:rPr lang="en-US" sz="2400" dirty="0"/>
              <a:t>Wood skewers  (3 </a:t>
            </a:r>
            <a:r>
              <a:rPr lang="en-US" sz="2400" dirty="0" err="1"/>
              <a:t>ea</a:t>
            </a:r>
            <a:r>
              <a:rPr lang="en-US" sz="2400" dirty="0"/>
              <a:t>)</a:t>
            </a:r>
          </a:p>
          <a:p>
            <a:pPr marL="285750" indent="-285750">
              <a:buFont typeface="Arial" panose="020B0604020202020204" pitchFamily="34" charset="0"/>
              <a:buChar char="•"/>
            </a:pPr>
            <a:r>
              <a:rPr lang="en-US" sz="2400" dirty="0"/>
              <a:t>Plastic Straw (or metal tube)</a:t>
            </a:r>
          </a:p>
          <a:p>
            <a:pPr marL="285750" indent="-285750">
              <a:buFont typeface="Arial" panose="020B0604020202020204" pitchFamily="34" charset="0"/>
              <a:buChar char="•"/>
            </a:pPr>
            <a:r>
              <a:rPr lang="en-US" sz="2400" dirty="0"/>
              <a:t>Nylon tie wraps</a:t>
            </a:r>
          </a:p>
          <a:p>
            <a:pPr marL="742950" lvl="1" indent="-285750">
              <a:buFont typeface="Arial" panose="020B0604020202020204" pitchFamily="34" charset="0"/>
              <a:buChar char="•"/>
            </a:pPr>
            <a:r>
              <a:rPr lang="en-US" sz="2400" dirty="0"/>
              <a:t>4 small</a:t>
            </a:r>
          </a:p>
          <a:p>
            <a:pPr marL="742950" lvl="1" indent="-285750">
              <a:buFont typeface="Arial" panose="020B0604020202020204" pitchFamily="34" charset="0"/>
              <a:buChar char="•"/>
            </a:pPr>
            <a:r>
              <a:rPr lang="en-US" sz="2400" dirty="0"/>
              <a:t>1 medium</a:t>
            </a:r>
          </a:p>
          <a:p>
            <a:pPr marL="285750" indent="-285750">
              <a:buFont typeface="Arial" panose="020B0604020202020204" pitchFamily="34" charset="0"/>
              <a:buChar char="•"/>
            </a:pPr>
            <a:r>
              <a:rPr lang="en-US" sz="2400" dirty="0"/>
              <a:t>Small DC electric motor</a:t>
            </a:r>
          </a:p>
          <a:p>
            <a:pPr marL="285750" indent="-285750">
              <a:buFont typeface="Arial" panose="020B0604020202020204" pitchFamily="34" charset="0"/>
              <a:buChar char="•"/>
            </a:pPr>
            <a:r>
              <a:rPr lang="en-US" sz="2400" dirty="0"/>
              <a:t>Propeller(s)</a:t>
            </a:r>
          </a:p>
          <a:p>
            <a:pPr marL="285750" indent="-285750">
              <a:buFont typeface="Arial" panose="020B0604020202020204" pitchFamily="34" charset="0"/>
              <a:buChar char="•"/>
            </a:pPr>
            <a:r>
              <a:rPr lang="en-US" sz="2400" dirty="0"/>
              <a:t>Power supply (or batteries)</a:t>
            </a:r>
          </a:p>
          <a:p>
            <a:pPr marL="285750" indent="-285750">
              <a:buFont typeface="Arial" panose="020B0604020202020204" pitchFamily="34" charset="0"/>
              <a:buChar char="•"/>
            </a:pPr>
            <a:r>
              <a:rPr lang="en-US" sz="2400" dirty="0"/>
              <a:t>Volt Meter</a:t>
            </a:r>
          </a:p>
          <a:p>
            <a:pPr marL="285750" indent="-285750">
              <a:buFont typeface="Arial" panose="020B0604020202020204" pitchFamily="34" charset="0"/>
              <a:buChar char="•"/>
            </a:pPr>
            <a:r>
              <a:rPr lang="en-US" sz="2400" dirty="0"/>
              <a:t>Assorted wire and alligator clips</a:t>
            </a:r>
          </a:p>
          <a:p>
            <a:pPr marL="285750" indent="-285750">
              <a:buFont typeface="Arial" panose="020B0604020202020204" pitchFamily="34" charset="0"/>
              <a:buChar char="•"/>
            </a:pPr>
            <a:r>
              <a:rPr lang="en-US" sz="2400" dirty="0"/>
              <a:t>2x4 wood  (~24” in length)</a:t>
            </a:r>
          </a:p>
          <a:p>
            <a:pPr marL="285750" indent="-285750">
              <a:buFont typeface="Arial" panose="020B0604020202020204" pitchFamily="34" charset="0"/>
              <a:buChar char="•"/>
            </a:pPr>
            <a:r>
              <a:rPr lang="en-US" sz="2400" dirty="0"/>
              <a:t>C-Clamp</a:t>
            </a:r>
          </a:p>
        </p:txBody>
      </p:sp>
      <p:pic>
        <p:nvPicPr>
          <p:cNvPr id="3" name="Picture 2">
            <a:extLst>
              <a:ext uri="{FF2B5EF4-FFF2-40B4-BE49-F238E27FC236}">
                <a16:creationId xmlns:a16="http://schemas.microsoft.com/office/drawing/2014/main" id="{10AF076B-0163-4A84-874F-166AE4617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3816" y="1149927"/>
            <a:ext cx="4572000" cy="3429000"/>
          </a:xfrm>
          <a:prstGeom prst="rect">
            <a:avLst/>
          </a:prstGeom>
        </p:spPr>
      </p:pic>
    </p:spTree>
    <p:extLst>
      <p:ext uri="{BB962C8B-B14F-4D97-AF65-F5344CB8AC3E}">
        <p14:creationId xmlns:p14="http://schemas.microsoft.com/office/powerpoint/2010/main" val="2388555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1AA57D-BBDD-45A7-BE89-7556E9CD57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401291" y="1762991"/>
            <a:ext cx="5389418" cy="4042064"/>
          </a:xfrm>
          <a:prstGeom prst="rect">
            <a:avLst/>
          </a:prstGeom>
        </p:spPr>
      </p:pic>
      <p:sp>
        <p:nvSpPr>
          <p:cNvPr id="4" name="TextBox 3">
            <a:extLst>
              <a:ext uri="{FF2B5EF4-FFF2-40B4-BE49-F238E27FC236}">
                <a16:creationId xmlns:a16="http://schemas.microsoft.com/office/drawing/2014/main" id="{92D0965E-09D9-4005-927A-DF04EEC7B0A1}"/>
              </a:ext>
            </a:extLst>
          </p:cNvPr>
          <p:cNvSpPr txBox="1"/>
          <p:nvPr/>
        </p:nvSpPr>
        <p:spPr>
          <a:xfrm>
            <a:off x="9491024" y="3985598"/>
            <a:ext cx="1438234" cy="1200329"/>
          </a:xfrm>
          <a:prstGeom prst="rect">
            <a:avLst/>
          </a:prstGeom>
          <a:noFill/>
        </p:spPr>
        <p:txBody>
          <a:bodyPr wrap="square" rtlCol="0">
            <a:spAutoFit/>
          </a:bodyPr>
          <a:lstStyle/>
          <a:p>
            <a:r>
              <a:rPr lang="en-US" sz="2400" dirty="0"/>
              <a:t>Plastic Straw hinge</a:t>
            </a:r>
          </a:p>
        </p:txBody>
      </p:sp>
      <p:sp>
        <p:nvSpPr>
          <p:cNvPr id="5" name="TextBox 4">
            <a:extLst>
              <a:ext uri="{FF2B5EF4-FFF2-40B4-BE49-F238E27FC236}">
                <a16:creationId xmlns:a16="http://schemas.microsoft.com/office/drawing/2014/main" id="{EDD9C62D-76C8-4FBD-B258-102137EA7CDC}"/>
              </a:ext>
            </a:extLst>
          </p:cNvPr>
          <p:cNvSpPr txBox="1"/>
          <p:nvPr/>
        </p:nvSpPr>
        <p:spPr>
          <a:xfrm>
            <a:off x="9672452" y="2484658"/>
            <a:ext cx="1745673" cy="1200329"/>
          </a:xfrm>
          <a:prstGeom prst="rect">
            <a:avLst/>
          </a:prstGeom>
          <a:noFill/>
        </p:spPr>
        <p:txBody>
          <a:bodyPr wrap="square" rtlCol="0">
            <a:spAutoFit/>
          </a:bodyPr>
          <a:lstStyle/>
          <a:p>
            <a:r>
              <a:rPr lang="en-US" sz="2400" dirty="0"/>
              <a:t>DC Motor and Propeller</a:t>
            </a:r>
          </a:p>
        </p:txBody>
      </p:sp>
      <p:sp>
        <p:nvSpPr>
          <p:cNvPr id="6" name="TextBox 5">
            <a:extLst>
              <a:ext uri="{FF2B5EF4-FFF2-40B4-BE49-F238E27FC236}">
                <a16:creationId xmlns:a16="http://schemas.microsoft.com/office/drawing/2014/main" id="{9CE5F304-C7BD-4A5A-989D-00D7631D74C6}"/>
              </a:ext>
            </a:extLst>
          </p:cNvPr>
          <p:cNvSpPr txBox="1"/>
          <p:nvPr/>
        </p:nvSpPr>
        <p:spPr>
          <a:xfrm>
            <a:off x="994721" y="1762990"/>
            <a:ext cx="1745673" cy="1938992"/>
          </a:xfrm>
          <a:prstGeom prst="rect">
            <a:avLst/>
          </a:prstGeom>
          <a:noFill/>
        </p:spPr>
        <p:txBody>
          <a:bodyPr wrap="square" rtlCol="0">
            <a:spAutoFit/>
          </a:bodyPr>
          <a:lstStyle/>
          <a:p>
            <a:r>
              <a:rPr lang="en-US" sz="2400" dirty="0"/>
              <a:t>Wood Skewer to be mounted to support stand</a:t>
            </a:r>
          </a:p>
        </p:txBody>
      </p:sp>
      <p:cxnSp>
        <p:nvCxnSpPr>
          <p:cNvPr id="8" name="Straight Arrow Connector 7">
            <a:extLst>
              <a:ext uri="{FF2B5EF4-FFF2-40B4-BE49-F238E27FC236}">
                <a16:creationId xmlns:a16="http://schemas.microsoft.com/office/drawing/2014/main" id="{7E8A3F2D-73F7-4E90-93FD-29F19307CFB9}"/>
              </a:ext>
            </a:extLst>
          </p:cNvPr>
          <p:cNvCxnSpPr>
            <a:cxnSpLocks/>
          </p:cNvCxnSpPr>
          <p:nvPr/>
        </p:nvCxnSpPr>
        <p:spPr>
          <a:xfrm flipH="1" flipV="1">
            <a:off x="6632864" y="3985598"/>
            <a:ext cx="2424545" cy="318517"/>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CF7E5E6-7559-42C4-A43F-F720484EC8C8}"/>
              </a:ext>
            </a:extLst>
          </p:cNvPr>
          <p:cNvCxnSpPr>
            <a:cxnSpLocks/>
          </p:cNvCxnSpPr>
          <p:nvPr/>
        </p:nvCxnSpPr>
        <p:spPr>
          <a:xfrm flipH="1" flipV="1">
            <a:off x="7845136" y="3054741"/>
            <a:ext cx="1478970" cy="60161"/>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9681209-E6EF-43DB-A686-2EA053AEAB24}"/>
              </a:ext>
            </a:extLst>
          </p:cNvPr>
          <p:cNvCxnSpPr>
            <a:cxnSpLocks/>
          </p:cNvCxnSpPr>
          <p:nvPr/>
        </p:nvCxnSpPr>
        <p:spPr>
          <a:xfrm flipV="1">
            <a:off x="2960419" y="2633070"/>
            <a:ext cx="2634345" cy="81966"/>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C7E066-5869-446F-83EE-067174E7E4E7}"/>
              </a:ext>
            </a:extLst>
          </p:cNvPr>
          <p:cNvSpPr txBox="1"/>
          <p:nvPr/>
        </p:nvSpPr>
        <p:spPr>
          <a:xfrm>
            <a:off x="955303" y="4401097"/>
            <a:ext cx="1745673" cy="1569660"/>
          </a:xfrm>
          <a:prstGeom prst="rect">
            <a:avLst/>
          </a:prstGeom>
          <a:noFill/>
        </p:spPr>
        <p:txBody>
          <a:bodyPr wrap="square" rtlCol="0">
            <a:spAutoFit/>
          </a:bodyPr>
          <a:lstStyle/>
          <a:p>
            <a:r>
              <a:rPr lang="en-US" sz="2400" dirty="0"/>
              <a:t>Support structure – 2 wood skewers</a:t>
            </a:r>
          </a:p>
        </p:txBody>
      </p:sp>
      <p:cxnSp>
        <p:nvCxnSpPr>
          <p:cNvPr id="14" name="Straight Arrow Connector 13">
            <a:extLst>
              <a:ext uri="{FF2B5EF4-FFF2-40B4-BE49-F238E27FC236}">
                <a16:creationId xmlns:a16="http://schemas.microsoft.com/office/drawing/2014/main" id="{42945E14-58FB-454B-B19F-2D8CE35F8D5B}"/>
              </a:ext>
            </a:extLst>
          </p:cNvPr>
          <p:cNvCxnSpPr>
            <a:cxnSpLocks/>
          </p:cNvCxnSpPr>
          <p:nvPr/>
        </p:nvCxnSpPr>
        <p:spPr>
          <a:xfrm flipV="1">
            <a:off x="2867894" y="4775200"/>
            <a:ext cx="2139535" cy="410727"/>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B9F4201-E9B0-4972-AC2A-240C8E4D91F6}"/>
              </a:ext>
            </a:extLst>
          </p:cNvPr>
          <p:cNvSpPr txBox="1"/>
          <p:nvPr/>
        </p:nvSpPr>
        <p:spPr>
          <a:xfrm>
            <a:off x="2322286" y="420914"/>
            <a:ext cx="7982857" cy="707886"/>
          </a:xfrm>
          <a:prstGeom prst="rect">
            <a:avLst/>
          </a:prstGeom>
          <a:noFill/>
        </p:spPr>
        <p:txBody>
          <a:bodyPr wrap="square" rtlCol="0">
            <a:spAutoFit/>
          </a:bodyPr>
          <a:lstStyle/>
          <a:p>
            <a:pPr algn="ctr"/>
            <a:r>
              <a:rPr lang="en-US" sz="4000" dirty="0"/>
              <a:t>The Completed Test Apparatus</a:t>
            </a:r>
          </a:p>
        </p:txBody>
      </p:sp>
    </p:spTree>
    <p:extLst>
      <p:ext uri="{BB962C8B-B14F-4D97-AF65-F5344CB8AC3E}">
        <p14:creationId xmlns:p14="http://schemas.microsoft.com/office/powerpoint/2010/main" val="617256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79649-21EC-4057-9A3D-ACA99CC5DE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80217" y="914400"/>
            <a:ext cx="2964874" cy="5406542"/>
          </a:xfrm>
          <a:prstGeom prst="rect">
            <a:avLst/>
          </a:prstGeom>
        </p:spPr>
      </p:pic>
      <p:sp>
        <p:nvSpPr>
          <p:cNvPr id="3" name="TextBox 2">
            <a:extLst>
              <a:ext uri="{FF2B5EF4-FFF2-40B4-BE49-F238E27FC236}">
                <a16:creationId xmlns:a16="http://schemas.microsoft.com/office/drawing/2014/main" id="{26D61350-B9AE-4179-B53A-D6C692B27572}"/>
              </a:ext>
            </a:extLst>
          </p:cNvPr>
          <p:cNvSpPr txBox="1"/>
          <p:nvPr/>
        </p:nvSpPr>
        <p:spPr>
          <a:xfrm>
            <a:off x="886689" y="1166842"/>
            <a:ext cx="6345381" cy="4154984"/>
          </a:xfrm>
          <a:prstGeom prst="rect">
            <a:avLst/>
          </a:prstGeom>
          <a:noFill/>
        </p:spPr>
        <p:txBody>
          <a:bodyPr wrap="square" rtlCol="0">
            <a:spAutoFit/>
          </a:bodyPr>
          <a:lstStyle/>
          <a:p>
            <a:r>
              <a:rPr lang="en-US" sz="2400" dirty="0"/>
              <a:t>Propellers can be obtained from a local hobby shop or purchased on line.</a:t>
            </a:r>
          </a:p>
          <a:p>
            <a:endParaRPr lang="en-US" sz="2400" dirty="0"/>
          </a:p>
          <a:p>
            <a:r>
              <a:rPr lang="en-US" sz="2400" dirty="0"/>
              <a:t>If you purchase small propellers (~2” </a:t>
            </a:r>
            <a:r>
              <a:rPr lang="en-US" sz="2400" dirty="0" err="1"/>
              <a:t>dia</a:t>
            </a:r>
            <a:r>
              <a:rPr lang="en-US" sz="2400" dirty="0"/>
              <a:t>) the hole on the back of the propeller hub will likely be close to the diameter of the shaft on your motor.</a:t>
            </a:r>
          </a:p>
          <a:p>
            <a:endParaRPr lang="en-US" sz="2400" dirty="0"/>
          </a:p>
          <a:p>
            <a:r>
              <a:rPr lang="en-US" sz="2400" dirty="0"/>
              <a:t>If the hole is too small, a small drill bit can be used to make the hole larger.  If the hole is too bug, scotch tape can be wrapped around the shaft to make the fit more snug.</a:t>
            </a:r>
          </a:p>
        </p:txBody>
      </p:sp>
    </p:spTree>
    <p:extLst>
      <p:ext uri="{BB962C8B-B14F-4D97-AF65-F5344CB8AC3E}">
        <p14:creationId xmlns:p14="http://schemas.microsoft.com/office/powerpoint/2010/main" val="3967646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C9973E-5C87-43E1-B099-C51EE858EFB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27272" y="1523566"/>
            <a:ext cx="3366655" cy="3810867"/>
          </a:xfrm>
          <a:prstGeom prst="rect">
            <a:avLst/>
          </a:prstGeom>
        </p:spPr>
      </p:pic>
      <p:sp>
        <p:nvSpPr>
          <p:cNvPr id="3" name="TextBox 2">
            <a:extLst>
              <a:ext uri="{FF2B5EF4-FFF2-40B4-BE49-F238E27FC236}">
                <a16:creationId xmlns:a16="http://schemas.microsoft.com/office/drawing/2014/main" id="{6FE4FE9C-183D-47CD-A451-89687FE7F861}"/>
              </a:ext>
            </a:extLst>
          </p:cNvPr>
          <p:cNvSpPr txBox="1"/>
          <p:nvPr/>
        </p:nvSpPr>
        <p:spPr>
          <a:xfrm>
            <a:off x="1099127" y="647865"/>
            <a:ext cx="5098473" cy="6001643"/>
          </a:xfrm>
          <a:prstGeom prst="rect">
            <a:avLst/>
          </a:prstGeom>
          <a:noFill/>
        </p:spPr>
        <p:txBody>
          <a:bodyPr wrap="square" rtlCol="0">
            <a:spAutoFit/>
          </a:bodyPr>
          <a:lstStyle/>
          <a:p>
            <a:r>
              <a:rPr lang="en-US" sz="2400" dirty="0"/>
              <a:t>A small, round, can motor is ideal.  One that is designed to operate at ~ 6 Volts DC is optimum.  Can be removed from a old toy, obtained from a local electronics store, or bought on-line. </a:t>
            </a:r>
          </a:p>
          <a:p>
            <a:endParaRPr lang="en-US" sz="2400" dirty="0"/>
          </a:p>
          <a:p>
            <a:r>
              <a:rPr lang="en-US" sz="2400" dirty="0"/>
              <a:t>Secure the medium tie wrap around the motor.  Cinch it up fairly tight but not completely.</a:t>
            </a:r>
          </a:p>
          <a:p>
            <a:endParaRPr lang="en-US" sz="2400" dirty="0"/>
          </a:p>
          <a:p>
            <a:r>
              <a:rPr lang="en-US" sz="2400" dirty="0"/>
              <a:t>Slip two small tie wraps under the one around the motor.  Cinch these two closed, but not quite all the way.  Wood skewers will be inserted into these small tie wraps.</a:t>
            </a:r>
          </a:p>
          <a:p>
            <a:endParaRPr lang="en-US" sz="2400" dirty="0"/>
          </a:p>
        </p:txBody>
      </p:sp>
    </p:spTree>
    <p:extLst>
      <p:ext uri="{BB962C8B-B14F-4D97-AF65-F5344CB8AC3E}">
        <p14:creationId xmlns:p14="http://schemas.microsoft.com/office/powerpoint/2010/main" val="12622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1706D-3942-4CB8-870C-71B54F24C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9867" y="968829"/>
            <a:ext cx="5554133" cy="4165600"/>
          </a:xfrm>
          <a:prstGeom prst="rect">
            <a:avLst/>
          </a:prstGeom>
        </p:spPr>
      </p:pic>
      <p:sp>
        <p:nvSpPr>
          <p:cNvPr id="4" name="TextBox 3">
            <a:extLst>
              <a:ext uri="{FF2B5EF4-FFF2-40B4-BE49-F238E27FC236}">
                <a16:creationId xmlns:a16="http://schemas.microsoft.com/office/drawing/2014/main" id="{75E7E304-9940-4BFB-9761-73B5FF95CD09}"/>
              </a:ext>
            </a:extLst>
          </p:cNvPr>
          <p:cNvSpPr txBox="1"/>
          <p:nvPr/>
        </p:nvSpPr>
        <p:spPr>
          <a:xfrm>
            <a:off x="3396341" y="5395686"/>
            <a:ext cx="5747659" cy="461665"/>
          </a:xfrm>
          <a:prstGeom prst="rect">
            <a:avLst/>
          </a:prstGeom>
          <a:noFill/>
        </p:spPr>
        <p:txBody>
          <a:bodyPr wrap="square" rtlCol="0">
            <a:spAutoFit/>
          </a:bodyPr>
          <a:lstStyle/>
          <a:p>
            <a:pPr algn="ctr"/>
            <a:r>
              <a:rPr lang="en-US" sz="2400" dirty="0"/>
              <a:t>Small tie wrap installed before tightening</a:t>
            </a:r>
          </a:p>
        </p:txBody>
      </p:sp>
    </p:spTree>
    <p:extLst>
      <p:ext uri="{BB962C8B-B14F-4D97-AF65-F5344CB8AC3E}">
        <p14:creationId xmlns:p14="http://schemas.microsoft.com/office/powerpoint/2010/main" val="2663270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1893E-9A0F-4156-9A37-8DE241E708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6946" y="1797627"/>
            <a:ext cx="4641272" cy="3480954"/>
          </a:xfrm>
          <a:prstGeom prst="rect">
            <a:avLst/>
          </a:prstGeom>
        </p:spPr>
      </p:pic>
      <p:sp>
        <p:nvSpPr>
          <p:cNvPr id="4" name="TextBox 3">
            <a:extLst>
              <a:ext uri="{FF2B5EF4-FFF2-40B4-BE49-F238E27FC236}">
                <a16:creationId xmlns:a16="http://schemas.microsoft.com/office/drawing/2014/main" id="{4843DF9A-BB07-46D6-AA78-E4854083CF75}"/>
              </a:ext>
            </a:extLst>
          </p:cNvPr>
          <p:cNvSpPr txBox="1"/>
          <p:nvPr/>
        </p:nvSpPr>
        <p:spPr>
          <a:xfrm>
            <a:off x="1052946" y="2627347"/>
            <a:ext cx="4752109" cy="1200329"/>
          </a:xfrm>
          <a:prstGeom prst="rect">
            <a:avLst/>
          </a:prstGeom>
          <a:noFill/>
        </p:spPr>
        <p:txBody>
          <a:bodyPr wrap="square" rtlCol="0">
            <a:spAutoFit/>
          </a:bodyPr>
          <a:lstStyle/>
          <a:p>
            <a:r>
              <a:rPr lang="en-US" sz="2400" dirty="0"/>
              <a:t>Once the skewers are installed, tighten all three ties wraps as tight as possible.</a:t>
            </a:r>
          </a:p>
        </p:txBody>
      </p:sp>
    </p:spTree>
    <p:extLst>
      <p:ext uri="{BB962C8B-B14F-4D97-AF65-F5344CB8AC3E}">
        <p14:creationId xmlns:p14="http://schemas.microsoft.com/office/powerpoint/2010/main" val="49416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7E304-9940-4BFB-9761-73B5FF95CD09}"/>
              </a:ext>
            </a:extLst>
          </p:cNvPr>
          <p:cNvSpPr txBox="1"/>
          <p:nvPr/>
        </p:nvSpPr>
        <p:spPr>
          <a:xfrm>
            <a:off x="4579259" y="5418486"/>
            <a:ext cx="3033482" cy="461665"/>
          </a:xfrm>
          <a:prstGeom prst="rect">
            <a:avLst/>
          </a:prstGeom>
          <a:noFill/>
        </p:spPr>
        <p:txBody>
          <a:bodyPr wrap="square" rtlCol="0">
            <a:spAutoFit/>
          </a:bodyPr>
          <a:lstStyle/>
          <a:p>
            <a:pPr algn="ctr"/>
            <a:r>
              <a:rPr lang="en-US" sz="2400" dirty="0"/>
              <a:t>Skewers installed</a:t>
            </a:r>
          </a:p>
        </p:txBody>
      </p:sp>
      <p:pic>
        <p:nvPicPr>
          <p:cNvPr id="6" name="Picture 5">
            <a:extLst>
              <a:ext uri="{FF2B5EF4-FFF2-40B4-BE49-F238E27FC236}">
                <a16:creationId xmlns:a16="http://schemas.microsoft.com/office/drawing/2014/main" id="{D45EEB95-72DF-49F0-9566-A7183BB94C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31549" y="1070182"/>
            <a:ext cx="5754393" cy="4135393"/>
          </a:xfrm>
          <a:prstGeom prst="rect">
            <a:avLst/>
          </a:prstGeom>
        </p:spPr>
      </p:pic>
    </p:spTree>
    <p:extLst>
      <p:ext uri="{BB962C8B-B14F-4D97-AF65-F5344CB8AC3E}">
        <p14:creationId xmlns:p14="http://schemas.microsoft.com/office/powerpoint/2010/main" val="3087952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397D7-66D2-478B-B853-6DBBF07A70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802581" y="1818409"/>
            <a:ext cx="4294909" cy="3221182"/>
          </a:xfrm>
          <a:prstGeom prst="rect">
            <a:avLst/>
          </a:prstGeom>
        </p:spPr>
      </p:pic>
      <p:sp>
        <p:nvSpPr>
          <p:cNvPr id="4" name="TextBox 3">
            <a:extLst>
              <a:ext uri="{FF2B5EF4-FFF2-40B4-BE49-F238E27FC236}">
                <a16:creationId xmlns:a16="http://schemas.microsoft.com/office/drawing/2014/main" id="{315B594E-E520-4C49-B6CF-B7FCF84B15BA}"/>
              </a:ext>
            </a:extLst>
          </p:cNvPr>
          <p:cNvSpPr txBox="1"/>
          <p:nvPr/>
        </p:nvSpPr>
        <p:spPr>
          <a:xfrm>
            <a:off x="831273" y="1288473"/>
            <a:ext cx="4918363" cy="5078313"/>
          </a:xfrm>
          <a:prstGeom prst="rect">
            <a:avLst/>
          </a:prstGeom>
          <a:noFill/>
        </p:spPr>
        <p:txBody>
          <a:bodyPr wrap="square" rtlCol="0">
            <a:spAutoFit/>
          </a:bodyPr>
          <a:lstStyle/>
          <a:p>
            <a:r>
              <a:rPr lang="en-US" sz="2400" dirty="0"/>
              <a:t>Cut a section of straw (or metal tube) about 2 inches long.  Secure the straw to the two skewers that are attached to the motor.  The skewers need to be tight to prevent the straw from slipping too easily, but not too tight such that the straw is crushed.</a:t>
            </a:r>
          </a:p>
          <a:p>
            <a:endParaRPr lang="en-US" sz="2400" dirty="0"/>
          </a:p>
          <a:p>
            <a:r>
              <a:rPr lang="en-US" sz="2400" dirty="0"/>
              <a:t>A thin walled metal tube (obtained from a hobby shop) is better than the plastic straw since it wont crush easily…</a:t>
            </a:r>
          </a:p>
          <a:p>
            <a:endParaRPr lang="en-US" dirty="0"/>
          </a:p>
          <a:p>
            <a:r>
              <a:rPr lang="en-US" dirty="0"/>
              <a:t> </a:t>
            </a:r>
          </a:p>
        </p:txBody>
      </p:sp>
    </p:spTree>
    <p:extLst>
      <p:ext uri="{BB962C8B-B14F-4D97-AF65-F5344CB8AC3E}">
        <p14:creationId xmlns:p14="http://schemas.microsoft.com/office/powerpoint/2010/main" val="464739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581</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10</cp:revision>
  <dcterms:created xsi:type="dcterms:W3CDTF">2018-03-22T19:10:44Z</dcterms:created>
  <dcterms:modified xsi:type="dcterms:W3CDTF">2018-07-17T02:09:10Z</dcterms:modified>
</cp:coreProperties>
</file>